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66" r:id="rId4"/>
    <p:sldId id="257" r:id="rId5"/>
    <p:sldId id="264" r:id="rId6"/>
    <p:sldId id="267" r:id="rId7"/>
    <p:sldId id="268" r:id="rId8"/>
    <p:sldId id="269" r:id="rId9"/>
    <p:sldId id="270" r:id="rId10"/>
    <p:sldId id="271" r:id="rId11"/>
    <p:sldId id="265" r:id="rId12"/>
    <p:sldId id="258" r:id="rId13"/>
    <p:sldId id="261" r:id="rId14"/>
    <p:sldId id="282" r:id="rId15"/>
    <p:sldId id="260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63" r:id="rId24"/>
    <p:sldId id="278" r:id="rId25"/>
    <p:sldId id="279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8D3EE-9A15-4897-9352-5B623AAFE154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44CE9-9F2B-4B5C-8B4B-A959D026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8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should not be aloud in lab without proper equipment available to them.</a:t>
            </a:r>
          </a:p>
          <a:p>
            <a:r>
              <a:rPr lang="en-US" dirty="0" smtClean="0"/>
              <a:t>Professors’ discretion to enforce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4CE9-9F2B-4B5C-8B4B-A959D02623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FA67-EF01-4BBE-B0E5-07438F2F8F7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2C5C-C3AE-4A87-9DFD-993FA3E0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4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FA67-EF01-4BBE-B0E5-07438F2F8F7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2C5C-C3AE-4A87-9DFD-993FA3E0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4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FA67-EF01-4BBE-B0E5-07438F2F8F7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2C5C-C3AE-4A87-9DFD-993FA3E0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3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FA67-EF01-4BBE-B0E5-07438F2F8F7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2C5C-C3AE-4A87-9DFD-993FA3E0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2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FA67-EF01-4BBE-B0E5-07438F2F8F7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2C5C-C3AE-4A87-9DFD-993FA3E0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1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FA67-EF01-4BBE-B0E5-07438F2F8F7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2C5C-C3AE-4A87-9DFD-993FA3E0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4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FA67-EF01-4BBE-B0E5-07438F2F8F7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2C5C-C3AE-4A87-9DFD-993FA3E0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9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FA67-EF01-4BBE-B0E5-07438F2F8F7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2C5C-C3AE-4A87-9DFD-993FA3E0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FA67-EF01-4BBE-B0E5-07438F2F8F7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2C5C-C3AE-4A87-9DFD-993FA3E0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9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FA67-EF01-4BBE-B0E5-07438F2F8F7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2C5C-C3AE-4A87-9DFD-993FA3E0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5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FA67-EF01-4BBE-B0E5-07438F2F8F7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2C5C-C3AE-4A87-9DFD-993FA3E0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8FA67-EF01-4BBE-B0E5-07438F2F8F7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2C5C-C3AE-4A87-9DFD-993FA3E0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7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ORlgyLhiFs" TargetMode="External"/><Relationship Id="rId2" Type="http://schemas.openxmlformats.org/officeDocument/2006/relationships/hyperlink" Target="https://www.youtube.com/watch?v=UKovNdse5M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teachersource.com/images/products/pop/safe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057" y="0"/>
            <a:ext cx="5057887" cy="312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334000"/>
            <a:ext cx="6400800" cy="1752600"/>
          </a:xfrm>
        </p:spPr>
        <p:txBody>
          <a:bodyPr/>
          <a:lstStyle/>
          <a:p>
            <a:r>
              <a:rPr lang="en-US" dirty="0" smtClean="0"/>
              <a:t>Ventura Community College Chemistry Department</a:t>
            </a:r>
          </a:p>
          <a:p>
            <a:r>
              <a:rPr lang="en-US" sz="1600" dirty="0" smtClean="0"/>
              <a:t>Samantha </a:t>
            </a:r>
            <a:r>
              <a:rPr lang="en-US" sz="1600" dirty="0" err="1" smtClean="0"/>
              <a:t>Freitag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139371" y="2514600"/>
            <a:ext cx="771134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Lab Safety</a:t>
            </a:r>
            <a:b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Information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http://californiacommunitycolleges.cccco.edu/Portals/0/colleges/collegeLogo/VenturaCollege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Never </a:t>
            </a:r>
            <a:r>
              <a:rPr lang="en-US" sz="4000" u="sng" dirty="0" smtClean="0">
                <a:solidFill>
                  <a:schemeClr val="accent6">
                    <a:lumMod val="75000"/>
                  </a:schemeClr>
                </a:solidFill>
              </a:rPr>
              <a:t>taste</a:t>
            </a:r>
            <a:r>
              <a:rPr lang="en-US" sz="4000" dirty="0" smtClean="0"/>
              <a:t> or </a:t>
            </a:r>
            <a:r>
              <a:rPr lang="en-US" sz="4000" u="sng" dirty="0" smtClean="0">
                <a:solidFill>
                  <a:schemeClr val="accent6">
                    <a:lumMod val="75000"/>
                  </a:schemeClr>
                </a:solidFill>
              </a:rPr>
              <a:t>touch</a:t>
            </a:r>
            <a:r>
              <a:rPr lang="en-US" sz="4000" dirty="0" smtClean="0"/>
              <a:t> chemicals with your bare hands </a:t>
            </a:r>
            <a:endParaRPr lang="en-US" sz="4000" dirty="0"/>
          </a:p>
        </p:txBody>
      </p:sp>
      <p:pic>
        <p:nvPicPr>
          <p:cNvPr id="11266" name="Picture 2" descr="https://s3.amazonaws.com/test.classconnection/925/flashcards/451925/jpg/don't_ta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905000"/>
            <a:ext cx="1828800" cy="182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farm1.static.flickr.com/172/397087941_0261d7b8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3160694" cy="210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939800" y="4567382"/>
            <a:ext cx="2413000" cy="18810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" descr="http://f.tqn.com/y/chemistry/1/S/q/h/donottou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167640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i.ytimg.com/vi/jR2SFNn-24k/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33822"/>
            <a:ext cx="3352800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5181600" y="3962400"/>
            <a:ext cx="2590800" cy="2362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28600" y="4267200"/>
            <a:ext cx="40386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67200" y="3657600"/>
            <a:ext cx="4267200" cy="296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mage.slidesharecdn.com/labsafetypresentation1333/95/labsafetypresentation-28-728.jpg?cb=11879878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3439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6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Keep chemical bottles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closed</a:t>
            </a:r>
            <a:r>
              <a:rPr lang="en-US" dirty="0" smtClean="0"/>
              <a:t> when not in use</a:t>
            </a:r>
          </a:p>
          <a:p>
            <a:pPr marL="0" indent="0" algn="ctr">
              <a:buNone/>
            </a:pPr>
            <a:r>
              <a:rPr lang="en-US" dirty="0" smtClean="0"/>
              <a:t>Do not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return</a:t>
            </a:r>
            <a:r>
              <a:rPr lang="en-US" dirty="0" smtClean="0"/>
              <a:t> chemicals to their bottles once they have been dispensed</a:t>
            </a:r>
            <a:endParaRPr lang="en-US" dirty="0"/>
          </a:p>
        </p:txBody>
      </p:sp>
      <p:pic>
        <p:nvPicPr>
          <p:cNvPr id="12290" name="Picture 2" descr="C:\Users\samantha_freitag1\AppData\Local\Microsoft\Windows\Temporary Internet Files\Content.Outlook\WP7IXZY6\IMG_2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9600" y="2754745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cache3.asset-cache.net/xd/497855103.jpg?v=1&amp;c=IWSAsset&amp;k=2&amp;d=62CA815BFB1CE480FA2CF4EE223F0BE46ADD405C56CDAC5746ECDEBAE47190A61A4F91417BD009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2672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72200" y="568273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waste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MUST</a:t>
            </a:r>
            <a:r>
              <a:rPr lang="en-US" dirty="0"/>
              <a:t> be dispensed in the proper hazardous waste containers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located in the hoods</a:t>
            </a:r>
          </a:p>
          <a:p>
            <a:endParaRPr lang="en-US" dirty="0"/>
          </a:p>
        </p:txBody>
      </p:sp>
      <p:pic>
        <p:nvPicPr>
          <p:cNvPr id="13314" name="Picture 2" descr="C:\Users\samantha_freitag1\AppData\Local\Microsoft\Windows\Temporary Internet Files\Content.Outlook\WP7IXZY6\IMG_2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5300" y="1968500"/>
            <a:ext cx="5384799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294582" y="2438400"/>
            <a:ext cx="1096818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90600" y="3352800"/>
            <a:ext cx="21336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09873" y="2013466"/>
            <a:ext cx="1371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Solid waste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2883932"/>
            <a:ext cx="1447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Liquid waste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24073" y="3886200"/>
            <a:ext cx="2057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Make sure to read the label on the bottle!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7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Never touch a Bunsen burner if it is on!</a:t>
            </a:r>
          </a:p>
          <a:p>
            <a:pPr marL="0" indent="0" algn="ctr">
              <a:buNone/>
            </a:pPr>
            <a:r>
              <a:rPr lang="en-US" dirty="0" smtClean="0"/>
              <a:t>Or if it has been on recently! </a:t>
            </a:r>
          </a:p>
          <a:p>
            <a:pPr marL="0" indent="0" algn="ctr">
              <a:buNone/>
            </a:pPr>
            <a:r>
              <a:rPr lang="en-US" u="sng" dirty="0" smtClean="0"/>
              <a:t>It’s hot!</a:t>
            </a:r>
            <a:endParaRPr lang="en-US" u="sng" dirty="0"/>
          </a:p>
          <a:p>
            <a:pPr marL="0" indent="0" algn="ctr">
              <a:buNone/>
            </a:pPr>
            <a:r>
              <a:rPr lang="en-US" dirty="0" smtClean="0"/>
              <a:t>Ensure your hose connections are secure!</a:t>
            </a:r>
            <a:endParaRPr lang="en-US" dirty="0"/>
          </a:p>
        </p:txBody>
      </p:sp>
      <p:pic>
        <p:nvPicPr>
          <p:cNvPr id="24578" name="Picture 2" descr="http://www.rsc.org/images/CLASSIC-KIT-200_tcm18-99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55033"/>
            <a:ext cx="3842208" cy="39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cdn1.bigcommerce.com/n-ww20x/zgzol/products/9266/images/20370/AC101678l__09755.1395933206.1280.1280__40801.1462820234.1280.1280.jpg?c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952946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148" y="762000"/>
            <a:ext cx="4495800" cy="57911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5400" dirty="0" smtClean="0"/>
              <a:t>Report </a:t>
            </a:r>
            <a:r>
              <a:rPr lang="en-US" sz="5400" u="sng" dirty="0" smtClean="0">
                <a:solidFill>
                  <a:schemeClr val="accent6">
                    <a:lumMod val="75000"/>
                  </a:schemeClr>
                </a:solidFill>
              </a:rPr>
              <a:t>all accidents</a:t>
            </a:r>
            <a:r>
              <a:rPr lang="en-US" sz="5400" dirty="0" smtClean="0"/>
              <a:t> to your professor as soon as possible! </a:t>
            </a:r>
          </a:p>
          <a:p>
            <a:pPr marL="0" indent="0">
              <a:buNone/>
            </a:pPr>
            <a:r>
              <a:rPr lang="en-US" sz="5400" dirty="0" smtClean="0"/>
              <a:t>You can also tell one of the lab technicians.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3800" dirty="0" smtClean="0"/>
              <a:t>(Everything that follows is an accident to report)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https://encrypted-tbn1.gstatic.com/images?q=tbn:ANd9GcTUhLBOOfIlBNgn4lipCTj_QO8tpgzz7s9eYHVk4_ETESGYwA5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6" y="838200"/>
            <a:ext cx="405455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Clean broken glassware with the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dust broom</a:t>
            </a:r>
            <a:r>
              <a:rPr lang="en-US" dirty="0" smtClean="0"/>
              <a:t>, never use your hands!</a:t>
            </a:r>
            <a:endParaRPr lang="en-US" dirty="0"/>
          </a:p>
        </p:txBody>
      </p:sp>
      <p:pic>
        <p:nvPicPr>
          <p:cNvPr id="14338" name="Picture 2" descr="http://www.geneseo.edu/sites/default/files/imce/users/user2225/glasswa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334000" cy="299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724400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Chemistry glassware is made of </a:t>
            </a:r>
            <a:r>
              <a:rPr lang="en-US" sz="3200" b="1" dirty="0"/>
              <a:t>Borosilicate </a:t>
            </a:r>
            <a:r>
              <a:rPr lang="en-US" sz="3200" b="1" dirty="0" smtClean="0"/>
              <a:t>glass </a:t>
            </a:r>
            <a:r>
              <a:rPr lang="en-US" sz="3200" dirty="0" smtClean="0"/>
              <a:t>which is very sharp!</a:t>
            </a:r>
          </a:p>
          <a:p>
            <a:pPr algn="ctr"/>
            <a:r>
              <a:rPr lang="en-US" sz="3200" dirty="0" smtClean="0"/>
              <a:t>If you break a thermometer tell your professor before attempting to clean it yourself.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362200"/>
            <a:ext cx="1219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Tell your professor!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If you spill a chemical on your skin wash the area with water for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15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minutes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6172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Always wash your hands before leaving the lab as well</a:t>
            </a:r>
            <a:endParaRPr lang="en-US" sz="2400" dirty="0"/>
          </a:p>
        </p:txBody>
      </p:sp>
      <p:pic>
        <p:nvPicPr>
          <p:cNvPr id="15362" name="Picture 2" descr="C:\Users\samantha_freitag1\AppData\Local\Microsoft\Windows\Temporary Internet Files\Content.Outlook\WP7IXZY6\IMG_2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7700" y="2016991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2819400"/>
            <a:ext cx="1219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Tell your professor!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If you spill a chemical on a large portion of your body,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remove clothes </a:t>
            </a:r>
            <a:r>
              <a:rPr lang="en-US" dirty="0"/>
              <a:t>and </a:t>
            </a:r>
            <a:r>
              <a:rPr lang="en-US" u="sng" dirty="0"/>
              <a:t>use the shower in the back of the lab</a:t>
            </a:r>
          </a:p>
        </p:txBody>
      </p:sp>
      <p:pic>
        <p:nvPicPr>
          <p:cNvPr id="16386" name="Picture 2" descr="C:\Users\samantha_freitag1\AppData\Local\Microsoft\Windows\Temporary Internet Files\Content.Outlook\WP7IXZY6\IMG_2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65325" y="2479675"/>
            <a:ext cx="50038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953000" y="3581400"/>
            <a:ext cx="2286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9000" y="3048000"/>
            <a:ext cx="1524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Pull down on shower handle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124200"/>
            <a:ext cx="21336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not the time for modesty!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5181600"/>
            <a:ext cx="1219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Tell your professor!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If a chemical gets into your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eyes</a:t>
            </a:r>
            <a:r>
              <a:rPr lang="en-US" dirty="0"/>
              <a:t>, </a:t>
            </a:r>
            <a:r>
              <a:rPr lang="en-US" u="sng" dirty="0"/>
              <a:t>wash your eyes at one of the eye wash stations</a:t>
            </a:r>
            <a:r>
              <a:rPr lang="en-US" dirty="0"/>
              <a:t> located in the back for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15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minutes</a:t>
            </a:r>
            <a:endParaRPr lang="en-US" dirty="0"/>
          </a:p>
        </p:txBody>
      </p:sp>
      <p:pic>
        <p:nvPicPr>
          <p:cNvPr id="17410" name="Picture 2" descr="http://2.bp.blogspot.com/-YuYqR3PvrJQ/UXx-4XPQMII/AAAAAAAABJg/YT0F5tXT_NU/s1600/office-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50" y="2133600"/>
            <a:ext cx="6946139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samantha_freitag1\AppData\Local\Microsoft\Windows\Temporary Internet Files\Content.Outlook\WP7IXZY6\IMG_2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6381" y="26162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818" y="6096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Located in the back of the classroom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102927"/>
            <a:ext cx="1219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Tell your professor!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45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Inform your professor of any </a:t>
            </a:r>
            <a:r>
              <a:rPr lang="en-US" u="sng" dirty="0" smtClean="0"/>
              <a:t>sensitives</a:t>
            </a:r>
            <a:r>
              <a:rPr lang="en-US" dirty="0" smtClean="0"/>
              <a:t> you may have before labs start.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There is greater risk if you are </a:t>
            </a:r>
            <a:r>
              <a:rPr lang="en-US" u="sng" dirty="0" smtClean="0"/>
              <a:t>pregnant</a:t>
            </a:r>
            <a:r>
              <a:rPr lang="en-US" dirty="0" smtClean="0"/>
              <a:t> or planning on becoming pregnant in the duration of the semester, talk to your professor about it.</a:t>
            </a:r>
            <a:endParaRPr lang="en-US" dirty="0"/>
          </a:p>
        </p:txBody>
      </p:sp>
      <p:pic>
        <p:nvPicPr>
          <p:cNvPr id="22530" name="Picture 2" descr="http://westsideoptometrynow.com/wp-content/uploads/2014/02/iStock_000021125550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75873"/>
            <a:ext cx="3376869" cy="224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6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610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If you spill something use the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baking soda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C00000"/>
                </a:solidFill>
              </a:rPr>
              <a:t>acid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vinegar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basic </a:t>
            </a:r>
            <a:r>
              <a:rPr lang="en-US" dirty="0" err="1" smtClean="0"/>
              <a:t>soln’s</a:t>
            </a:r>
            <a:endParaRPr lang="en-US" dirty="0"/>
          </a:p>
        </p:txBody>
      </p:sp>
      <p:pic>
        <p:nvPicPr>
          <p:cNvPr id="18434" name="Picture 2" descr="C:\Users\samantha_freitag1\AppData\Local\Microsoft\Windows\Temporary Internet Files\Content.Outlook\WP7IXZY6\IMG_2115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9" r="25430"/>
          <a:stretch/>
        </p:blipFill>
        <p:spPr bwMode="auto">
          <a:xfrm>
            <a:off x="2447637" y="1447800"/>
            <a:ext cx="4038600" cy="49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324600" y="3086100"/>
            <a:ext cx="1143000" cy="38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67600" y="2895600"/>
            <a:ext cx="137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 for acid spills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00200" y="2743200"/>
            <a:ext cx="1143000" cy="114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" y="2286000"/>
            <a:ext cx="1066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 for basic spills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4343400"/>
            <a:ext cx="1219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Tell your professor!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Once the solution is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neutralized</a:t>
            </a:r>
            <a:r>
              <a:rPr lang="en-US" dirty="0" smtClean="0"/>
              <a:t> you can either sweep it up with a dust broom or wipe it down with paper towels.</a:t>
            </a:r>
            <a:endParaRPr lang="en-US" dirty="0"/>
          </a:p>
        </p:txBody>
      </p:sp>
      <p:pic>
        <p:nvPicPr>
          <p:cNvPr id="19458" name="Picture 2" descr="http://homepage.smc.edu/wissmann_paul/anatomylabmanual/labcleanbenc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08909"/>
            <a:ext cx="6629400" cy="453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If a major spill occurs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call your professor </a:t>
            </a:r>
            <a:r>
              <a:rPr lang="en-US" dirty="0" smtClean="0"/>
              <a:t>over promptly before attempting to clean it yourself.</a:t>
            </a:r>
            <a:endParaRPr lang="en-US" dirty="0"/>
          </a:p>
        </p:txBody>
      </p:sp>
      <p:pic>
        <p:nvPicPr>
          <p:cNvPr id="21506" name="Picture 2" descr="http://www.gannett-cdn.com/-mm-/66df1623c0753c4be0c526255f68b1c4b5a3e2a3/c=0-0-2448-3264&amp;r=537&amp;c=0-0-534-712/local/-/media/Nashville/2014/08/12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54789"/>
            <a:ext cx="3731491" cy="497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719284"/>
            <a:ext cx="1219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Tell your professor!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3753920"/>
            <a:ext cx="1219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Tell your professor!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127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Accidental fire in your glassware? Smother the flame with a watch glass.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905000"/>
            <a:ext cx="213042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Inform </a:t>
            </a:r>
            <a:r>
              <a:rPr lang="en-US" dirty="0">
                <a:solidFill>
                  <a:srgbClr val="00B050"/>
                </a:solidFill>
              </a:rPr>
              <a:t>your professor or a lab </a:t>
            </a:r>
            <a:r>
              <a:rPr lang="en-US" dirty="0" smtClean="0">
                <a:solidFill>
                  <a:srgbClr val="00B050"/>
                </a:solidFill>
              </a:rPr>
              <a:t>technician.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jack-bromby.com/wp-content/uploads/2015/06/Science-Lab-Fire-300x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7001"/>
            <a:ext cx="3350315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chemistry eye watch glass smother f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chemistry eye watch glass smother fi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chemistryland.com/CHM130FieldLab/Lab4/WatchGlassAndF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4" y="4507904"/>
            <a:ext cx="2892425" cy="23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429000" y="5562600"/>
            <a:ext cx="1295400" cy="3289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http://www.chemistryland.com/CHM130FieldLab/Lab4/WatchGlassPutsOutF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08500"/>
            <a:ext cx="3705011" cy="238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5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If your clothes or yourself catch on fire,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yell fire </a:t>
            </a:r>
            <a:r>
              <a:rPr lang="en-US" dirty="0" smtClean="0"/>
              <a:t>and someone else from the classroom should go to the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fire blanket </a:t>
            </a:r>
            <a:r>
              <a:rPr lang="en-US" dirty="0" smtClean="0"/>
              <a:t>located in the back of the classroom and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roll you in 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428565"/>
            <a:ext cx="876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can also use the fire extinguisher or shower. Just get the fire out as quickly as possible.</a:t>
            </a:r>
            <a:endParaRPr lang="en-US" dirty="0"/>
          </a:p>
        </p:txBody>
      </p:sp>
      <p:pic>
        <p:nvPicPr>
          <p:cNvPr id="20482" name="Picture 2" descr="C:\Users\samantha_freitag1\AppData\Local\Microsoft\Windows\Temporary Internet Files\Content.Outlook\WP7IXZY6\IMG_2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72"/>
          <a:stretch/>
        </p:blipFill>
        <p:spPr bwMode="auto">
          <a:xfrm rot="5400000">
            <a:off x="4572254" y="2583634"/>
            <a:ext cx="3162300" cy="252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samantha_freitag1\AppData\Local\Microsoft\Windows\Temporary Internet Files\Content.Outlook\WP7IXZY6\IMG_21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3"/>
          <a:stretch/>
        </p:blipFill>
        <p:spPr bwMode="auto">
          <a:xfrm rot="5400000">
            <a:off x="1162407" y="2779402"/>
            <a:ext cx="3162300" cy="213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http://www.chestnutridgefoam.com/images/fi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4388761"/>
            <a:ext cx="41148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www.chestnutridgefoam.com/images/fi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71" y="4806683"/>
            <a:ext cx="3810000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www.chestnutridgefoam.com/images/fi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266" y="4334561"/>
            <a:ext cx="41148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www.chestnutridgefoam.com/images/fi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88761"/>
            <a:ext cx="41148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" y="3201084"/>
            <a:ext cx="1219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Tell your professor!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3352800"/>
            <a:ext cx="1219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Tell your professor!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Chemistry Labs are </a:t>
            </a:r>
            <a:r>
              <a:rPr lang="en-US" u="sng" dirty="0" smtClean="0"/>
              <a:t>fun</a:t>
            </a:r>
            <a:r>
              <a:rPr lang="en-US" dirty="0" smtClean="0"/>
              <a:t> but </a:t>
            </a:r>
            <a:r>
              <a:rPr lang="en-US" u="sng" dirty="0" smtClean="0"/>
              <a:t>hazardous</a:t>
            </a:r>
            <a:r>
              <a:rPr lang="en-US" dirty="0" smtClean="0"/>
              <a:t> places!</a:t>
            </a:r>
          </a:p>
          <a:p>
            <a:pPr marL="0" indent="0" algn="ctr">
              <a:buNone/>
            </a:pPr>
            <a:r>
              <a:rPr lang="en-US" dirty="0" smtClean="0"/>
              <a:t>Be careful and pay attention to these guidelines and your professor. </a:t>
            </a:r>
            <a:endParaRPr lang="en-US" dirty="0"/>
          </a:p>
        </p:txBody>
      </p:sp>
      <p:pic>
        <p:nvPicPr>
          <p:cNvPr id="23554" name="Picture 2" descr="http://www.chemistryjokes.com/images/chemistry-jokes-are-sodium-fu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85893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743200"/>
            <a:ext cx="3733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Let your professor or one of the lab technicians if you have any questions or concerns about your safety.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00B0F0"/>
                </a:solidFill>
                <a:hlinkClick r:id="rId2"/>
              </a:rPr>
              <a:t>Part 1</a:t>
            </a:r>
            <a:r>
              <a:rPr lang="en-US" u="sng" dirty="0" smtClean="0">
                <a:solidFill>
                  <a:srgbClr val="00B0F0"/>
                </a:solidFill>
              </a:rPr>
              <a:t>  </a:t>
            </a:r>
          </a:p>
          <a:p>
            <a:pPr marL="0" indent="0">
              <a:buNone/>
            </a:pPr>
            <a:endParaRPr lang="en-US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u="sng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00B0F0"/>
                </a:solidFill>
                <a:hlinkClick r:id="rId3"/>
              </a:rPr>
              <a:t>Part 2</a:t>
            </a:r>
            <a:endParaRPr lang="en-US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Never </a:t>
            </a:r>
            <a:r>
              <a:rPr lang="en-US" sz="4000" u="sng" dirty="0" smtClean="0">
                <a:solidFill>
                  <a:schemeClr val="accent1">
                    <a:lumMod val="75000"/>
                  </a:schemeClr>
                </a:solidFill>
              </a:rPr>
              <a:t>work alone </a:t>
            </a:r>
            <a:r>
              <a:rPr lang="en-US" sz="4000" dirty="0" smtClean="0"/>
              <a:t>in the lab.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You should only be in the laboratory while a professor or lab technician present.</a:t>
            </a:r>
            <a:endParaRPr lang="en-US" dirty="0"/>
          </a:p>
        </p:txBody>
      </p:sp>
      <p:pic>
        <p:nvPicPr>
          <p:cNvPr id="4098" name="Picture 2" descr="http://www.houstoncriminallawjournal.com/uploads/image/Crime%20labs%20can%20be%20wr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5"/>
          <a:stretch/>
        </p:blipFill>
        <p:spPr bwMode="auto">
          <a:xfrm>
            <a:off x="533400" y="2743200"/>
            <a:ext cx="3112656" cy="316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mm.edu/live/image/gid/108/width/720/height/410/8483_img_2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65969"/>
            <a:ext cx="441588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81000" y="2667000"/>
            <a:ext cx="3429000" cy="3352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81000" y="2667000"/>
            <a:ext cx="3429000" cy="3505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14800" y="2286000"/>
            <a:ext cx="4724400" cy="441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 Protective Equipment (PPE)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ehs.virginia.edu/ehs/ehs.chemicalsafety/chemicalsafety.images/p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70" y="1309255"/>
            <a:ext cx="4648200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istockimg.com/file_thumbview_approve/55789156/3/stock-photo-55789156-beauty-portrait-of-young-brunette-ponytail-hairstyl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96" b="89933" l="5789" r="62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50"/>
          <a:stretch/>
        </p:blipFill>
        <p:spPr bwMode="auto">
          <a:xfrm>
            <a:off x="3757741" y="1423726"/>
            <a:ext cx="792470" cy="103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.istockimg.com/file_thumbview_approve/55789156/3/stock-photo-55789156-beauty-portrait-of-young-brunette-ponytail-hairstyl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6" b="89933" l="5789" r="62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10" r="40050" b="65015"/>
          <a:stretch/>
        </p:blipFill>
        <p:spPr bwMode="auto">
          <a:xfrm rot="3634775">
            <a:off x="4579337" y="1486377"/>
            <a:ext cx="159553" cy="18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95600" y="1724139"/>
            <a:ext cx="97812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6800" y="154571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Hair Pulled Back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http://i.imgur.com/h8gT6G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2667000" cy="34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314" y="14225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Stow away backpacks and purses in a </a:t>
            </a:r>
            <a:r>
              <a:rPr lang="en-US" sz="4000" u="sng" dirty="0" smtClean="0">
                <a:solidFill>
                  <a:schemeClr val="accent1">
                    <a:lumMod val="75000"/>
                  </a:schemeClr>
                </a:solidFill>
              </a:rPr>
              <a:t>safe place.</a:t>
            </a:r>
            <a:endParaRPr lang="en-US" sz="40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54" name="Picture 10" descr="C:\Users\samantha_freitag1\AppData\Local\Microsoft\Windows\Temporary Internet Files\Content.Outlook\WP7IXZY6\IMG_21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/>
          <a:stretch/>
        </p:blipFill>
        <p:spPr bwMode="auto">
          <a:xfrm rot="5400000">
            <a:off x="3180406" y="1848794"/>
            <a:ext cx="2839417" cy="279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samantha_freitag1\AppData\Local\Microsoft\Windows\Temporary Internet Files\Content.Outlook\WP7IXZY6\IMG_2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6202" y="1971579"/>
            <a:ext cx="3617575" cy="271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samantha_freitag1\AppData\Local\Microsoft\Windows\Temporary Internet Files\Content.Outlook\WP7IXZY6\IMG_2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8311" y="19812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20" idx="1"/>
            <a:endCxn id="20" idx="5"/>
          </p:cNvCxnSpPr>
          <p:nvPr/>
        </p:nvCxnSpPr>
        <p:spPr>
          <a:xfrm>
            <a:off x="533975" y="1718761"/>
            <a:ext cx="2208939" cy="31479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3" idx="1"/>
            <a:endCxn id="23" idx="5"/>
          </p:cNvCxnSpPr>
          <p:nvPr/>
        </p:nvCxnSpPr>
        <p:spPr>
          <a:xfrm>
            <a:off x="3613292" y="1923024"/>
            <a:ext cx="1993616" cy="26625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4" idx="1"/>
            <a:endCxn id="24" idx="5"/>
          </p:cNvCxnSpPr>
          <p:nvPr/>
        </p:nvCxnSpPr>
        <p:spPr>
          <a:xfrm>
            <a:off x="6580695" y="1740762"/>
            <a:ext cx="1972390" cy="2986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55186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on the lab bench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52800" y="5181600"/>
            <a:ext cx="264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Definitely not in the hood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24600" y="533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the middle of the floor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6489" y="1066800"/>
            <a:ext cx="3123911" cy="44518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0400" y="1371600"/>
            <a:ext cx="2819400" cy="3765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72200" y="1122279"/>
            <a:ext cx="2789380" cy="4223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64836" y="5887998"/>
            <a:ext cx="8245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Chemicals could be transferred to your bag and </a:t>
            </a:r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! Or someone is going to trip.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9" descr="C:\Users\samantha_freitag1\AppData\Local\Microsoft\Windows\Temporary Internet Files\Content.Outlook\WP7IXZY6\IMG_21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r="34691" b="24080"/>
          <a:stretch/>
        </p:blipFill>
        <p:spPr bwMode="auto">
          <a:xfrm rot="5400000">
            <a:off x="3331525" y="1962644"/>
            <a:ext cx="2771344" cy="280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:\Users\samantha_freitag1\AppData\Local\Microsoft\Windows\Temporary Internet Files\Content.Outlook\WP7IXZY6\IMG_2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5462" y="1657062"/>
            <a:ext cx="4112492" cy="30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05200" y="4786400"/>
            <a:ext cx="347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of the Classroom</a:t>
            </a:r>
            <a:endParaRPr lang="en-US" dirty="0"/>
          </a:p>
        </p:txBody>
      </p:sp>
      <p:pic>
        <p:nvPicPr>
          <p:cNvPr id="7170" name="Picture 2" descr="C:\Users\samantha_freitag1\AppData\Local\Microsoft\Windows\Temporary Internet Files\Content.Outlook\WP7IXZY6\IMG_21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4752" y="1593797"/>
            <a:ext cx="4070783" cy="305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8599" y="5410200"/>
            <a:ext cx="297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 the sink in the cabinet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526413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an empty chair</a:t>
            </a:r>
            <a:endParaRPr lang="en-US" dirty="0"/>
          </a:p>
        </p:txBody>
      </p:sp>
      <p:pic>
        <p:nvPicPr>
          <p:cNvPr id="7172" name="Picture 4" descr="http://www.iconsdb.com/icons/download/green/check-mark-3-51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" b="99023" l="391" r="99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1" y="152400"/>
            <a:ext cx="2315555" cy="231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iconsdb.com/icons/download/green/check-mark-3-51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" b="99023" l="391" r="99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16" y="457200"/>
            <a:ext cx="2315555" cy="231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iconsdb.com/icons/download/green/check-mark-3-51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" b="99023" l="391" r="99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65" y="-72829"/>
            <a:ext cx="2315555" cy="231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Read chemical bottle labels 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</a:rPr>
              <a:t>completely</a:t>
            </a:r>
            <a:endParaRPr lang="en-US" sz="3600" dirty="0"/>
          </a:p>
        </p:txBody>
      </p:sp>
      <p:pic>
        <p:nvPicPr>
          <p:cNvPr id="8194" name="Picture 2" descr="http://orm-chimera-prod.s3.amazonaws.com/1234000002036/images/bioc_05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20676"/>
            <a:ext cx="4114800" cy="506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-media-cache-ak0.pinimg.com/236x/66/f5/bc/66f5bcb4cbd6f4442eab2e6275cfc7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8636"/>
            <a:ext cx="336816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roemerind.com/wp-content/uploads/2012/08/GHSLab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52725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8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Do not bring food or drinks into the laboratory</a:t>
            </a:r>
            <a:endParaRPr lang="en-US" sz="4800" dirty="0"/>
          </a:p>
        </p:txBody>
      </p:sp>
      <p:pic>
        <p:nvPicPr>
          <p:cNvPr id="9218" name="Picture 2" descr="https://s-media-cache-ak0.pinimg.com/236x/ca/f4/13/caf413160411333706a93d2393788b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9" y="2209800"/>
            <a:ext cx="3965396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mediaeatout.files.wordpress.com/2013/11/candidates-eating-obama-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408096"/>
            <a:ext cx="4114800" cy="259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5574145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Keep it out of the lab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28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654</Words>
  <Application>Microsoft Office PowerPoint</Application>
  <PresentationFormat>On-screen Show (4:3)</PresentationFormat>
  <Paragraphs>80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Personal Protective Equipment (PPE)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Accidental fire in your glassware? Smother the flame with a watch glass.</vt:lpstr>
      <vt:lpstr>PowerPoint Presentation</vt:lpstr>
      <vt:lpstr>PowerPoint Presentation</vt:lpstr>
      <vt:lpstr>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Sammy Freitag</dc:creator>
  <cp:lastModifiedBy>Michelle Hagerman</cp:lastModifiedBy>
  <cp:revision>39</cp:revision>
  <dcterms:created xsi:type="dcterms:W3CDTF">2016-07-28T00:36:37Z</dcterms:created>
  <dcterms:modified xsi:type="dcterms:W3CDTF">2017-08-14T19:50:09Z</dcterms:modified>
</cp:coreProperties>
</file>